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7" r:id="rId4"/>
    <p:sldId id="274" r:id="rId5"/>
    <p:sldId id="275" r:id="rId6"/>
    <p:sldId id="268" r:id="rId7"/>
    <p:sldId id="276" r:id="rId8"/>
    <p:sldId id="277" r:id="rId9"/>
    <p:sldId id="269" r:id="rId10"/>
    <p:sldId id="278" r:id="rId11"/>
    <p:sldId id="271" r:id="rId12"/>
    <p:sldId id="280" r:id="rId13"/>
    <p:sldId id="279" r:id="rId14"/>
    <p:sldId id="272" r:id="rId15"/>
    <p:sldId id="273" r:id="rId16"/>
    <p:sldId id="270" r:id="rId17"/>
    <p:sldId id="281" r:id="rId18"/>
    <p:sldId id="282" r:id="rId19"/>
    <p:sldId id="283" r:id="rId20"/>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F1FB6A49-4277-4DF8-A3C2-A83CEFCBCEDD}" type="datetimeFigureOut">
              <a:rPr lang="es-CO" smtClean="0"/>
              <a:t>08/08/2018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624B7C55-4442-44F8-A846-F112C10F916E}" type="slidenum">
              <a:rPr lang="es-CO" smtClean="0"/>
              <a:t>‹Nº›</a:t>
            </a:fld>
            <a:endParaRPr lang="es-CO"/>
          </a:p>
        </p:txBody>
      </p:sp>
    </p:spTree>
    <p:extLst>
      <p:ext uri="{BB962C8B-B14F-4D97-AF65-F5344CB8AC3E}">
        <p14:creationId xmlns:p14="http://schemas.microsoft.com/office/powerpoint/2010/main" val="3159643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F1FB6A49-4277-4DF8-A3C2-A83CEFCBCEDD}" type="datetimeFigureOut">
              <a:rPr lang="es-CO" smtClean="0"/>
              <a:t>08/08/2018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624B7C55-4442-44F8-A846-F112C10F916E}" type="slidenum">
              <a:rPr lang="es-CO" smtClean="0"/>
              <a:t>‹Nº›</a:t>
            </a:fld>
            <a:endParaRPr lang="es-CO"/>
          </a:p>
        </p:txBody>
      </p:sp>
    </p:spTree>
    <p:extLst>
      <p:ext uri="{BB962C8B-B14F-4D97-AF65-F5344CB8AC3E}">
        <p14:creationId xmlns:p14="http://schemas.microsoft.com/office/powerpoint/2010/main" val="648749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F1FB6A49-4277-4DF8-A3C2-A83CEFCBCEDD}" type="datetimeFigureOut">
              <a:rPr lang="es-CO" smtClean="0"/>
              <a:t>08/08/2018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624B7C55-4442-44F8-A846-F112C10F916E}" type="slidenum">
              <a:rPr lang="es-CO" smtClean="0"/>
              <a:t>‹Nº›</a:t>
            </a:fld>
            <a:endParaRPr lang="es-CO"/>
          </a:p>
        </p:txBody>
      </p:sp>
    </p:spTree>
    <p:extLst>
      <p:ext uri="{BB962C8B-B14F-4D97-AF65-F5344CB8AC3E}">
        <p14:creationId xmlns:p14="http://schemas.microsoft.com/office/powerpoint/2010/main" val="1009618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F1FB6A49-4277-4DF8-A3C2-A83CEFCBCEDD}" type="datetimeFigureOut">
              <a:rPr lang="es-CO" smtClean="0"/>
              <a:t>08/08/2018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624B7C55-4442-44F8-A846-F112C10F916E}" type="slidenum">
              <a:rPr lang="es-CO" smtClean="0"/>
              <a:t>‹Nº›</a:t>
            </a:fld>
            <a:endParaRPr lang="es-CO"/>
          </a:p>
        </p:txBody>
      </p:sp>
    </p:spTree>
    <p:extLst>
      <p:ext uri="{BB962C8B-B14F-4D97-AF65-F5344CB8AC3E}">
        <p14:creationId xmlns:p14="http://schemas.microsoft.com/office/powerpoint/2010/main" val="2883046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F1FB6A49-4277-4DF8-A3C2-A83CEFCBCEDD}" type="datetimeFigureOut">
              <a:rPr lang="es-CO" smtClean="0"/>
              <a:t>08/08/2018</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624B7C55-4442-44F8-A846-F112C10F916E}" type="slidenum">
              <a:rPr lang="es-CO" smtClean="0"/>
              <a:t>‹Nº›</a:t>
            </a:fld>
            <a:endParaRPr lang="es-CO"/>
          </a:p>
        </p:txBody>
      </p:sp>
    </p:spTree>
    <p:extLst>
      <p:ext uri="{BB962C8B-B14F-4D97-AF65-F5344CB8AC3E}">
        <p14:creationId xmlns:p14="http://schemas.microsoft.com/office/powerpoint/2010/main" val="2682394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F1FB6A49-4277-4DF8-A3C2-A83CEFCBCEDD}" type="datetimeFigureOut">
              <a:rPr lang="es-CO" smtClean="0"/>
              <a:t>08/08/2018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624B7C55-4442-44F8-A846-F112C10F916E}" type="slidenum">
              <a:rPr lang="es-CO" smtClean="0"/>
              <a:t>‹Nº›</a:t>
            </a:fld>
            <a:endParaRPr lang="es-CO"/>
          </a:p>
        </p:txBody>
      </p:sp>
    </p:spTree>
    <p:extLst>
      <p:ext uri="{BB962C8B-B14F-4D97-AF65-F5344CB8AC3E}">
        <p14:creationId xmlns:p14="http://schemas.microsoft.com/office/powerpoint/2010/main" val="3226321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F1FB6A49-4277-4DF8-A3C2-A83CEFCBCEDD}" type="datetimeFigureOut">
              <a:rPr lang="es-CO" smtClean="0"/>
              <a:t>08/08/2018</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624B7C55-4442-44F8-A846-F112C10F916E}" type="slidenum">
              <a:rPr lang="es-CO" smtClean="0"/>
              <a:t>‹Nº›</a:t>
            </a:fld>
            <a:endParaRPr lang="es-CO"/>
          </a:p>
        </p:txBody>
      </p:sp>
    </p:spTree>
    <p:extLst>
      <p:ext uri="{BB962C8B-B14F-4D97-AF65-F5344CB8AC3E}">
        <p14:creationId xmlns:p14="http://schemas.microsoft.com/office/powerpoint/2010/main" val="1435601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F1FB6A49-4277-4DF8-A3C2-A83CEFCBCEDD}" type="datetimeFigureOut">
              <a:rPr lang="es-CO" smtClean="0"/>
              <a:t>08/08/2018</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624B7C55-4442-44F8-A846-F112C10F916E}" type="slidenum">
              <a:rPr lang="es-CO" smtClean="0"/>
              <a:t>‹Nº›</a:t>
            </a:fld>
            <a:endParaRPr lang="es-CO"/>
          </a:p>
        </p:txBody>
      </p:sp>
    </p:spTree>
    <p:extLst>
      <p:ext uri="{BB962C8B-B14F-4D97-AF65-F5344CB8AC3E}">
        <p14:creationId xmlns:p14="http://schemas.microsoft.com/office/powerpoint/2010/main" val="1439498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1FB6A49-4277-4DF8-A3C2-A83CEFCBCEDD}" type="datetimeFigureOut">
              <a:rPr lang="es-CO" smtClean="0"/>
              <a:t>08/08/2018</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624B7C55-4442-44F8-A846-F112C10F916E}" type="slidenum">
              <a:rPr lang="es-CO" smtClean="0"/>
              <a:t>‹Nº›</a:t>
            </a:fld>
            <a:endParaRPr lang="es-CO"/>
          </a:p>
        </p:txBody>
      </p:sp>
    </p:spTree>
    <p:extLst>
      <p:ext uri="{BB962C8B-B14F-4D97-AF65-F5344CB8AC3E}">
        <p14:creationId xmlns:p14="http://schemas.microsoft.com/office/powerpoint/2010/main" val="900220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1FB6A49-4277-4DF8-A3C2-A83CEFCBCEDD}" type="datetimeFigureOut">
              <a:rPr lang="es-CO" smtClean="0"/>
              <a:t>08/08/2018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624B7C55-4442-44F8-A846-F112C10F916E}" type="slidenum">
              <a:rPr lang="es-CO" smtClean="0"/>
              <a:t>‹Nº›</a:t>
            </a:fld>
            <a:endParaRPr lang="es-CO"/>
          </a:p>
        </p:txBody>
      </p:sp>
    </p:spTree>
    <p:extLst>
      <p:ext uri="{BB962C8B-B14F-4D97-AF65-F5344CB8AC3E}">
        <p14:creationId xmlns:p14="http://schemas.microsoft.com/office/powerpoint/2010/main" val="401902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F1FB6A49-4277-4DF8-A3C2-A83CEFCBCEDD}" type="datetimeFigureOut">
              <a:rPr lang="es-CO" smtClean="0"/>
              <a:t>08/08/2018</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624B7C55-4442-44F8-A846-F112C10F916E}" type="slidenum">
              <a:rPr lang="es-CO" smtClean="0"/>
              <a:t>‹Nº›</a:t>
            </a:fld>
            <a:endParaRPr lang="es-CO"/>
          </a:p>
        </p:txBody>
      </p:sp>
    </p:spTree>
    <p:extLst>
      <p:ext uri="{BB962C8B-B14F-4D97-AF65-F5344CB8AC3E}">
        <p14:creationId xmlns:p14="http://schemas.microsoft.com/office/powerpoint/2010/main" val="1177527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FB6A49-4277-4DF8-A3C2-A83CEFCBCEDD}" type="datetimeFigureOut">
              <a:rPr lang="es-CO" smtClean="0"/>
              <a:t>08/08/2018</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4B7C55-4442-44F8-A846-F112C10F916E}" type="slidenum">
              <a:rPr lang="es-CO" smtClean="0"/>
              <a:t>‹Nº›</a:t>
            </a:fld>
            <a:endParaRPr lang="es-CO"/>
          </a:p>
        </p:txBody>
      </p:sp>
    </p:spTree>
    <p:extLst>
      <p:ext uri="{BB962C8B-B14F-4D97-AF65-F5344CB8AC3E}">
        <p14:creationId xmlns:p14="http://schemas.microsoft.com/office/powerpoint/2010/main" val="6594208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PQ2kKongjw"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hyperlink" Target="https://www.youtube.com/watch?v=oAwHUcGnq-M"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5jHUSh706w4"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hyperlink" Target="https://www.youtube.com/watch?v=cQxdgqsiw_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PFbwvC-hrqY"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Lu7JwUeAZtI"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404664"/>
            <a:ext cx="7772400" cy="1470025"/>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ÓRGANOS DE LOS SENTIDOS</a:t>
            </a:r>
            <a:endParaRPr lang="es-CO" dirty="0"/>
          </a:p>
        </p:txBody>
      </p:sp>
      <p:sp>
        <p:nvSpPr>
          <p:cNvPr id="6" name="5 Rectángulo redondeado"/>
          <p:cNvSpPr/>
          <p:nvPr/>
        </p:nvSpPr>
        <p:spPr>
          <a:xfrm>
            <a:off x="251520" y="2420888"/>
            <a:ext cx="4320480" cy="4047937"/>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s-CO" sz="3000" b="1" dirty="0" smtClean="0">
                <a:effectLst>
                  <a:outerShdw blurRad="38100" dist="38100" dir="2700000" algn="tl">
                    <a:srgbClr val="000000">
                      <a:alpha val="43137"/>
                    </a:srgbClr>
                  </a:outerShdw>
                </a:effectLst>
              </a:rPr>
              <a:t>¿CÓMO PERIBIMOS LA INFORMACIÓN DEL AMBIENTE?</a:t>
            </a:r>
            <a:endParaRPr lang="es-CO" sz="3000" b="1" dirty="0">
              <a:effectLst>
                <a:outerShdw blurRad="38100" dist="38100" dir="2700000" algn="tl">
                  <a:srgbClr val="000000">
                    <a:alpha val="43137"/>
                  </a:srgbClr>
                </a:outerShdw>
              </a:effectLst>
            </a:endParaRPr>
          </a:p>
        </p:txBody>
      </p:sp>
      <p:sp>
        <p:nvSpPr>
          <p:cNvPr id="7" name="6 Rectángulo redondeado"/>
          <p:cNvSpPr/>
          <p:nvPr/>
        </p:nvSpPr>
        <p:spPr>
          <a:xfrm>
            <a:off x="4716016" y="2436377"/>
            <a:ext cx="3960440" cy="403244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s-CO" dirty="0" smtClean="0"/>
              <a:t>Nuestro cuerpo es una máquina perfecta que cuenta con receptores encargados de percibir la información del ambiente y dar respuesta rápida y efectiva.</a:t>
            </a:r>
          </a:p>
          <a:p>
            <a:pPr algn="just"/>
            <a:endParaRPr lang="es-CO" dirty="0"/>
          </a:p>
          <a:p>
            <a:pPr algn="just"/>
            <a:r>
              <a:rPr lang="es-CO" dirty="0" smtClean="0"/>
              <a:t>Existen diferentes receptores:</a:t>
            </a:r>
          </a:p>
          <a:p>
            <a:pPr marL="285750" indent="-285750" algn="just">
              <a:buFont typeface="Wingdings" panose="05000000000000000000" pitchFamily="2" charset="2"/>
              <a:buChar char="§"/>
            </a:pPr>
            <a:r>
              <a:rPr lang="es-CO" dirty="0" smtClean="0"/>
              <a:t>Quimiorreceptores</a:t>
            </a:r>
          </a:p>
          <a:p>
            <a:pPr marL="285750" indent="-285750" algn="just">
              <a:buFont typeface="Wingdings" panose="05000000000000000000" pitchFamily="2" charset="2"/>
              <a:buChar char="§"/>
            </a:pPr>
            <a:r>
              <a:rPr lang="es-CO" dirty="0" err="1" smtClean="0"/>
              <a:t>Mecanorreceptores</a:t>
            </a:r>
            <a:endParaRPr lang="es-CO" dirty="0" smtClean="0"/>
          </a:p>
          <a:p>
            <a:pPr marL="285750" indent="-285750" algn="just">
              <a:buFont typeface="Wingdings" panose="05000000000000000000" pitchFamily="2" charset="2"/>
              <a:buChar char="§"/>
            </a:pPr>
            <a:r>
              <a:rPr lang="es-CO" dirty="0" err="1" smtClean="0"/>
              <a:t>Fotorreceptores</a:t>
            </a:r>
            <a:endParaRPr lang="es-CO" dirty="0" smtClean="0"/>
          </a:p>
          <a:p>
            <a:pPr algn="just"/>
            <a:endParaRPr lang="es-CO" dirty="0"/>
          </a:p>
        </p:txBody>
      </p:sp>
    </p:spTree>
    <p:extLst>
      <p:ext uri="{BB962C8B-B14F-4D97-AF65-F5344CB8AC3E}">
        <p14:creationId xmlns:p14="http://schemas.microsoft.com/office/powerpoint/2010/main" val="24771471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26676" y="5825"/>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EL GUSTO</a:t>
            </a:r>
            <a:endParaRPr lang="es-CO" dirty="0"/>
          </a:p>
        </p:txBody>
      </p:sp>
      <p:sp>
        <p:nvSpPr>
          <p:cNvPr id="7" name="6 Rectángulo redondeado"/>
          <p:cNvSpPr/>
          <p:nvPr/>
        </p:nvSpPr>
        <p:spPr>
          <a:xfrm>
            <a:off x="5292079" y="1484784"/>
            <a:ext cx="3672409" cy="504055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just"/>
            <a:r>
              <a:rPr lang="es-CO" dirty="0" smtClean="0"/>
              <a:t>Según su forma, las papilas se clasifican en:</a:t>
            </a:r>
          </a:p>
          <a:p>
            <a:pPr algn="just"/>
            <a:r>
              <a:rPr lang="es-CO" u="sng" dirty="0" smtClean="0"/>
              <a:t>Coroliformes</a:t>
            </a:r>
            <a:r>
              <a:rPr lang="es-CO" dirty="0" smtClean="0"/>
              <a:t>: son papilas táctiles que terminan en varios filamentos, se ubican en la punta y borde de la lengua.</a:t>
            </a:r>
          </a:p>
          <a:p>
            <a:pPr algn="just"/>
            <a:r>
              <a:rPr lang="es-CO" u="sng" dirty="0" smtClean="0"/>
              <a:t>Fungiformes</a:t>
            </a:r>
            <a:r>
              <a:rPr lang="es-CO" dirty="0" smtClean="0"/>
              <a:t>: son gustativas, se encuentra distribuida en toda la superficie lingual.</a:t>
            </a:r>
          </a:p>
          <a:p>
            <a:pPr algn="just"/>
            <a:r>
              <a:rPr lang="es-CO" u="sng" dirty="0" smtClean="0"/>
              <a:t>Filiformes</a:t>
            </a:r>
            <a:r>
              <a:rPr lang="es-CO" dirty="0" smtClean="0"/>
              <a:t>: son gustativas, similar a hilos o filamentos, están en la superficie lingual.</a:t>
            </a:r>
          </a:p>
          <a:p>
            <a:pPr algn="just"/>
            <a:r>
              <a:rPr lang="es-CO" u="sng" dirty="0" err="1" smtClean="0"/>
              <a:t>Califormes</a:t>
            </a:r>
            <a:r>
              <a:rPr lang="es-CO" dirty="0" smtClean="0"/>
              <a:t>: son gustativas, con forma de cáliz, se ubica en la base de la lengua.</a:t>
            </a:r>
            <a:endParaRPr lang="es-CO" dirty="0"/>
          </a:p>
        </p:txBody>
      </p:sp>
      <p:pic>
        <p:nvPicPr>
          <p:cNvPr id="5122" name="Picture 2" descr="C:\Users\Sandra\Desktop\órganos de los sentidos\sentido del gusto 0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30" r="12763" b="1673"/>
          <a:stretch/>
        </p:blipFill>
        <p:spPr bwMode="auto">
          <a:xfrm>
            <a:off x="117630" y="2208480"/>
            <a:ext cx="5015346" cy="38092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3435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LA VISTA</a:t>
            </a:r>
            <a:endParaRPr lang="es-CO" dirty="0"/>
          </a:p>
        </p:txBody>
      </p:sp>
      <p:sp>
        <p:nvSpPr>
          <p:cNvPr id="7" name="6 Rectángulo redondeado"/>
          <p:cNvSpPr/>
          <p:nvPr/>
        </p:nvSpPr>
        <p:spPr>
          <a:xfrm>
            <a:off x="476284" y="5332040"/>
            <a:ext cx="8208912" cy="136817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smtClean="0"/>
              <a:t>El ojo está formado por tres membranas concéntricas denominadas esclerótica, coroides y retina. Éstas  encierran tres medios transparentes: humor acuoso, cristalino y humor vítreo.</a:t>
            </a:r>
            <a:endParaRPr lang="es-CO" dirty="0"/>
          </a:p>
        </p:txBody>
      </p:sp>
      <p:pic>
        <p:nvPicPr>
          <p:cNvPr id="7170" name="Picture 2" descr="C:\Users\Sandra\Desktop\órganos de los sentidos\sentido de la vista 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8413" y="1406926"/>
            <a:ext cx="6605587" cy="387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39230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LA VISTA</a:t>
            </a:r>
            <a:endParaRPr lang="es-CO" dirty="0"/>
          </a:p>
        </p:txBody>
      </p:sp>
      <p:sp>
        <p:nvSpPr>
          <p:cNvPr id="7" name="6 Rectángulo redondeado"/>
          <p:cNvSpPr/>
          <p:nvPr/>
        </p:nvSpPr>
        <p:spPr>
          <a:xfrm>
            <a:off x="476284" y="5332040"/>
            <a:ext cx="8208912" cy="136817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smtClean="0"/>
              <a:t>Cristalino: situado detrás del iris. Se contrae o dilata para enfocar imágenes.</a:t>
            </a:r>
          </a:p>
          <a:p>
            <a:pPr algn="ctr"/>
            <a:r>
              <a:rPr lang="es-CO" dirty="0" smtClean="0"/>
              <a:t>Humor vítreo: líquido transparente, ocupa espacio entre el cristalino y la retina.</a:t>
            </a:r>
          </a:p>
          <a:p>
            <a:pPr algn="ctr"/>
            <a:r>
              <a:rPr lang="es-CO" dirty="0" smtClean="0"/>
              <a:t>Humor acuoso: líquido oscurezco, situado entre el cristalino y la córnea, es buen conductor de los rayos luminosos.</a:t>
            </a:r>
            <a:endParaRPr lang="es-CO" dirty="0"/>
          </a:p>
        </p:txBody>
      </p:sp>
      <p:pic>
        <p:nvPicPr>
          <p:cNvPr id="7170" name="Picture 2" descr="C:\Users\Sandra\Desktop\órganos de los sentidos\sentido de la vista 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8413" y="1406926"/>
            <a:ext cx="6605587" cy="387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12850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LA VISTA</a:t>
            </a:r>
            <a:endParaRPr lang="es-CO" dirty="0"/>
          </a:p>
        </p:txBody>
      </p:sp>
      <p:sp>
        <p:nvSpPr>
          <p:cNvPr id="7" name="6 Rectángulo redondeado"/>
          <p:cNvSpPr/>
          <p:nvPr/>
        </p:nvSpPr>
        <p:spPr>
          <a:xfrm>
            <a:off x="476284" y="1556792"/>
            <a:ext cx="8208912" cy="514342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a:solidFill>
                  <a:schemeClr val="tx1"/>
                </a:solidFill>
              </a:rPr>
              <a:t>La </a:t>
            </a:r>
            <a:r>
              <a:rPr lang="es-CO" b="1" dirty="0">
                <a:solidFill>
                  <a:schemeClr val="tx1"/>
                </a:solidFill>
              </a:rPr>
              <a:t>esclerótica</a:t>
            </a:r>
            <a:r>
              <a:rPr lang="es-CO" dirty="0">
                <a:solidFill>
                  <a:schemeClr val="tx1"/>
                </a:solidFill>
              </a:rPr>
              <a:t> es una membrana de color blanco, gruesa, resistente y rica en fibras de colágeno que constituye la capa más externa del globo ocular. Su función es la de darle forma y proteger a los elementos internos. </a:t>
            </a:r>
            <a:endParaRPr lang="es-CO" dirty="0" smtClean="0">
              <a:solidFill>
                <a:schemeClr val="tx1"/>
              </a:solidFill>
            </a:endParaRPr>
          </a:p>
          <a:p>
            <a:pPr algn="ctr"/>
            <a:endParaRPr lang="es-CO" dirty="0" smtClean="0">
              <a:solidFill>
                <a:schemeClr val="tx1"/>
              </a:solidFill>
            </a:endParaRPr>
          </a:p>
          <a:p>
            <a:pPr algn="ctr"/>
            <a:r>
              <a:rPr lang="es-CO" dirty="0" smtClean="0">
                <a:solidFill>
                  <a:schemeClr val="tx1"/>
                </a:solidFill>
              </a:rPr>
              <a:t>Se </a:t>
            </a:r>
            <a:r>
              <a:rPr lang="es-CO" dirty="0">
                <a:solidFill>
                  <a:schemeClr val="tx1"/>
                </a:solidFill>
              </a:rPr>
              <a:t>llama </a:t>
            </a:r>
            <a:r>
              <a:rPr lang="es-CO" b="1" dirty="0">
                <a:solidFill>
                  <a:schemeClr val="tx1"/>
                </a:solidFill>
              </a:rPr>
              <a:t>coroides</a:t>
            </a:r>
            <a:r>
              <a:rPr lang="es-CO" dirty="0">
                <a:solidFill>
                  <a:schemeClr val="tx1"/>
                </a:solidFill>
              </a:rPr>
              <a:t> o </a:t>
            </a:r>
            <a:r>
              <a:rPr lang="es-CO" i="1" dirty="0">
                <a:solidFill>
                  <a:schemeClr val="tx1"/>
                </a:solidFill>
              </a:rPr>
              <a:t>úvea posterior</a:t>
            </a:r>
            <a:r>
              <a:rPr lang="es-CO" dirty="0">
                <a:solidFill>
                  <a:schemeClr val="tx1"/>
                </a:solidFill>
              </a:rPr>
              <a:t> a una membrana profusamente irrigada con vasos sanguíneos y tejido conectivo, de coloración oscura que se encuentra entre la retina y la esclerótica del ojo</a:t>
            </a:r>
            <a:r>
              <a:rPr lang="es-CO" dirty="0" smtClean="0">
                <a:solidFill>
                  <a:schemeClr val="tx1"/>
                </a:solidFill>
              </a:rPr>
              <a:t>.​ </a:t>
            </a:r>
            <a:r>
              <a:rPr lang="es-CO" dirty="0">
                <a:solidFill>
                  <a:schemeClr val="tx1"/>
                </a:solidFill>
              </a:rPr>
              <a:t>La parte más posterior está perforada por el nervio óptico y se continúa por delante con la zona ciliar. La función de la coroides es evitar el rebote incontrolado de la luz dentro del </a:t>
            </a:r>
            <a:r>
              <a:rPr lang="es-CO" dirty="0" smtClean="0">
                <a:solidFill>
                  <a:schemeClr val="tx1"/>
                </a:solidFill>
              </a:rPr>
              <a:t>ojo</a:t>
            </a:r>
          </a:p>
          <a:p>
            <a:pPr algn="ctr"/>
            <a:endParaRPr lang="es-CO" dirty="0">
              <a:solidFill>
                <a:schemeClr val="tx1"/>
              </a:solidFill>
            </a:endParaRPr>
          </a:p>
          <a:p>
            <a:pPr algn="ctr"/>
            <a:r>
              <a:rPr lang="es-CO" dirty="0"/>
              <a:t>La </a:t>
            </a:r>
            <a:r>
              <a:rPr lang="es-CO" b="1" dirty="0"/>
              <a:t>retina</a:t>
            </a:r>
            <a:r>
              <a:rPr lang="es-CO" dirty="0"/>
              <a:t> de los vertebrados es un tejido sensible a la luz situado en la superficie interior del ojo. Es similar a una tela donde se proyectan las imágenes. La luz que incide en la retina desencadena una serie de fenómenos químicos y eléctricos que finalmente se traducen en impulsos nerviosos que son enviados hacia el cerebro por el nervio óptico</a:t>
            </a:r>
            <a:endParaRPr lang="es-CO" dirty="0">
              <a:solidFill>
                <a:schemeClr val="tx1"/>
              </a:solidFill>
            </a:endParaRPr>
          </a:p>
        </p:txBody>
      </p:sp>
    </p:spTree>
    <p:extLst>
      <p:ext uri="{BB962C8B-B14F-4D97-AF65-F5344CB8AC3E}">
        <p14:creationId xmlns:p14="http://schemas.microsoft.com/office/powerpoint/2010/main" val="27791329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6 Rectángulo redondeado"/>
          <p:cNvSpPr/>
          <p:nvPr/>
        </p:nvSpPr>
        <p:spPr>
          <a:xfrm>
            <a:off x="467544" y="5805264"/>
            <a:ext cx="8208912" cy="86411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a:hlinkClick r:id="rId3"/>
              </a:rPr>
              <a:t>https://www.youtube.com/watch?v=-</a:t>
            </a:r>
            <a:r>
              <a:rPr lang="es-CO" dirty="0" smtClean="0">
                <a:hlinkClick r:id="rId3"/>
              </a:rPr>
              <a:t>PQ2kKongjw</a:t>
            </a:r>
            <a:endParaRPr lang="es-CO" dirty="0" smtClean="0"/>
          </a:p>
          <a:p>
            <a:pPr algn="ctr"/>
            <a:r>
              <a:rPr lang="es-CO" dirty="0">
                <a:hlinkClick r:id="rId4"/>
              </a:rPr>
              <a:t>https://</a:t>
            </a:r>
            <a:r>
              <a:rPr lang="es-CO" dirty="0" smtClean="0">
                <a:hlinkClick r:id="rId4"/>
              </a:rPr>
              <a:t>www.youtube.com/watch?v=oAwHUcGnq-M</a:t>
            </a:r>
            <a:endParaRPr lang="es-CO" dirty="0" smtClean="0"/>
          </a:p>
          <a:p>
            <a:pPr algn="ctr"/>
            <a:endParaRPr lang="es-CO" dirty="0"/>
          </a:p>
        </p:txBody>
      </p:sp>
      <p:pic>
        <p:nvPicPr>
          <p:cNvPr id="8194" name="Picture 2" descr="C:\Users\Sandra\Desktop\órganos de los sentidos\sentido de la vista1 0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87462" y="188053"/>
            <a:ext cx="6569075" cy="54467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3992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LA VISTA</a:t>
            </a:r>
            <a:endParaRPr lang="es-CO" dirty="0"/>
          </a:p>
        </p:txBody>
      </p:sp>
      <p:pic>
        <p:nvPicPr>
          <p:cNvPr id="9218" name="Picture 2" descr="C:\Users\Sandra\Desktop\órganos de los sentidos\sentido de la vista2 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696" y="1700808"/>
            <a:ext cx="5202237" cy="4743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3992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EL OÍDO</a:t>
            </a:r>
            <a:endParaRPr lang="es-CO" dirty="0"/>
          </a:p>
        </p:txBody>
      </p:sp>
      <p:sp>
        <p:nvSpPr>
          <p:cNvPr id="7" name="6 Rectángulo redondeado"/>
          <p:cNvSpPr/>
          <p:nvPr/>
        </p:nvSpPr>
        <p:spPr>
          <a:xfrm>
            <a:off x="440967" y="5384466"/>
            <a:ext cx="8208912" cy="136817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smtClean="0"/>
              <a:t>El oído contiene receptores para las ondas sonoras y para el equilibrio. El oído se divide en tres regiones: oído externo, medio e interno. </a:t>
            </a:r>
            <a:endParaRPr lang="es-CO" dirty="0"/>
          </a:p>
        </p:txBody>
      </p:sp>
      <p:pic>
        <p:nvPicPr>
          <p:cNvPr id="6146" name="Picture 2" descr="C:\Users\Sandra\Desktop\órganos de los sentidos\sentido del oído 0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46" t="7467" r="1546" b="2541"/>
          <a:stretch/>
        </p:blipFill>
        <p:spPr bwMode="auto">
          <a:xfrm>
            <a:off x="1907704" y="1412776"/>
            <a:ext cx="5144616" cy="36001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2434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EL OÍDO EXTERNO</a:t>
            </a:r>
            <a:endParaRPr lang="es-CO" dirty="0"/>
          </a:p>
        </p:txBody>
      </p:sp>
      <p:sp>
        <p:nvSpPr>
          <p:cNvPr id="7" name="6 Rectángulo redondeado"/>
          <p:cNvSpPr/>
          <p:nvPr/>
        </p:nvSpPr>
        <p:spPr>
          <a:xfrm>
            <a:off x="440967" y="4968812"/>
            <a:ext cx="8208912" cy="1783827"/>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smtClean="0"/>
              <a:t>Es la </a:t>
            </a:r>
            <a:r>
              <a:rPr lang="es-CO" dirty="0"/>
              <a:t>parte más externa del oído en ella se encuentran el pabellón auditivo y el conducto auditivo externo y tiene como función captar el sonido y llevarlo a la parte media e interna. Está formado por el pabellón de la oreja que aumenta la frecuencia y localiza la fuente sonora y por el conducto auditivo externo transmite la onda hacia la membrana timpánica.</a:t>
            </a:r>
          </a:p>
        </p:txBody>
      </p:sp>
      <p:pic>
        <p:nvPicPr>
          <p:cNvPr id="3074" name="Picture 2" descr="https://3.bp.blogspot.com/-A03W8mK1ezM/VDKb-pk-2GI/AAAAAAAAADE/6AOtEI64qrM/s1600/Diapositiv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1628800"/>
            <a:ext cx="4453348" cy="33400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5211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EL OÍDO MEDIO</a:t>
            </a:r>
            <a:endParaRPr lang="es-CO" dirty="0"/>
          </a:p>
        </p:txBody>
      </p:sp>
      <p:sp>
        <p:nvSpPr>
          <p:cNvPr id="7" name="6 Rectángulo redondeado"/>
          <p:cNvSpPr/>
          <p:nvPr/>
        </p:nvSpPr>
        <p:spPr>
          <a:xfrm>
            <a:off x="440967" y="5012924"/>
            <a:ext cx="8208912" cy="173971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s-CO" dirty="0" smtClean="0"/>
          </a:p>
          <a:p>
            <a:pPr algn="ctr"/>
            <a:r>
              <a:rPr lang="es-CO" dirty="0" smtClean="0"/>
              <a:t>Es </a:t>
            </a:r>
            <a:r>
              <a:rPr lang="es-CO" dirty="0"/>
              <a:t>una cavidad casi cuadrada, ubicada en el interior de la porción petrosa (peñasco) del hueso </a:t>
            </a:r>
            <a:r>
              <a:rPr lang="es-CO" dirty="0" smtClean="0"/>
              <a:t>temporal. </a:t>
            </a:r>
            <a:r>
              <a:rPr lang="es-CO" dirty="0"/>
              <a:t>Es una de las tres partes del oído </a:t>
            </a:r>
            <a:r>
              <a:rPr lang="es-CO" dirty="0" smtClean="0"/>
              <a:t>y </a:t>
            </a:r>
            <a:r>
              <a:rPr lang="es-CO" dirty="0"/>
              <a:t>se encuentra en la parte superior del cerebelo, entre las masas encefálicas y el tímpano</a:t>
            </a:r>
            <a:r>
              <a:rPr lang="es-CO" dirty="0" smtClean="0"/>
              <a:t>.  Entre la membrana del tímpano y la membrana de la ventana oval, están los huesecillos martillo, yunque, estribo y lenticular.</a:t>
            </a:r>
          </a:p>
          <a:p>
            <a:pPr algn="ctr"/>
            <a:endParaRPr lang="es-CO"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412776"/>
            <a:ext cx="3456384" cy="3456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7821854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EL OÍDO INTERNO</a:t>
            </a:r>
            <a:endParaRPr lang="es-CO" dirty="0"/>
          </a:p>
        </p:txBody>
      </p:sp>
      <p:sp>
        <p:nvSpPr>
          <p:cNvPr id="7" name="6 Rectángulo redondeado"/>
          <p:cNvSpPr/>
          <p:nvPr/>
        </p:nvSpPr>
        <p:spPr>
          <a:xfrm>
            <a:off x="440967" y="4581128"/>
            <a:ext cx="8208912" cy="217151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a:t>El </a:t>
            </a:r>
            <a:r>
              <a:rPr lang="es-CO" b="1" dirty="0"/>
              <a:t>oído interno</a:t>
            </a:r>
            <a:r>
              <a:rPr lang="es-CO" dirty="0"/>
              <a:t> o </a:t>
            </a:r>
            <a:r>
              <a:rPr lang="es-CO" b="1" dirty="0"/>
              <a:t>laberinto</a:t>
            </a:r>
            <a:r>
              <a:rPr lang="es-CO" dirty="0"/>
              <a:t> se encuentra dentro del hueso temporal. El oído interno es una cavidad hueca en el hueso temporal del cráneo, que incluye en el canal de la cóclea y del canal vestibular en donde se produce la transducción de la energía a </a:t>
            </a:r>
            <a:r>
              <a:rPr lang="es-CO" dirty="0" smtClean="0"/>
              <a:t>sonido</a:t>
            </a:r>
            <a:r>
              <a:rPr lang="es-CO" dirty="0" smtClean="0"/>
              <a:t>. </a:t>
            </a:r>
          </a:p>
          <a:p>
            <a:pPr algn="ctr"/>
            <a:r>
              <a:rPr lang="es-CO" dirty="0">
                <a:hlinkClick r:id="rId3"/>
              </a:rPr>
              <a:t>https://</a:t>
            </a:r>
            <a:r>
              <a:rPr lang="es-CO" dirty="0" smtClean="0">
                <a:hlinkClick r:id="rId3"/>
              </a:rPr>
              <a:t>www.youtube.com/watch?v=5jHUSh706w4</a:t>
            </a:r>
            <a:endParaRPr lang="es-CO" dirty="0" smtClean="0"/>
          </a:p>
          <a:p>
            <a:pPr algn="ctr"/>
            <a:r>
              <a:rPr lang="es-CO" dirty="0" smtClean="0">
                <a:hlinkClick r:id="rId4"/>
              </a:rPr>
              <a:t>https</a:t>
            </a:r>
            <a:r>
              <a:rPr lang="es-CO" dirty="0">
                <a:hlinkClick r:id="rId4"/>
              </a:rPr>
              <a:t>://</a:t>
            </a:r>
            <a:r>
              <a:rPr lang="es-CO" dirty="0" smtClean="0">
                <a:hlinkClick r:id="rId4"/>
              </a:rPr>
              <a:t>www.youtube.com/watch?v=cQxdgqsiw_E</a:t>
            </a:r>
            <a:endParaRPr lang="es-CO" dirty="0" smtClean="0"/>
          </a:p>
          <a:p>
            <a:pPr algn="ctr"/>
            <a:endParaRPr lang="es-CO" dirty="0"/>
          </a:p>
        </p:txBody>
      </p:sp>
      <p:pic>
        <p:nvPicPr>
          <p:cNvPr id="2" name="Picture 2" descr="Resultado de imagen para oido intern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65203" y="1295370"/>
            <a:ext cx="3960440" cy="31525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9635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LA PIEL</a:t>
            </a:r>
            <a:endParaRPr lang="es-CO" dirty="0"/>
          </a:p>
        </p:txBody>
      </p:sp>
      <p:sp>
        <p:nvSpPr>
          <p:cNvPr id="7" name="6 Rectángulo redondeado"/>
          <p:cNvSpPr/>
          <p:nvPr/>
        </p:nvSpPr>
        <p:spPr>
          <a:xfrm>
            <a:off x="467544" y="5085183"/>
            <a:ext cx="8208912" cy="138364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smtClean="0"/>
              <a:t>La piel recubre la parte externa del cuerpo. Comprende tres partes principales: la epidermis, dermis, endodermis. </a:t>
            </a:r>
            <a:endParaRPr lang="es-CO" dirty="0"/>
          </a:p>
        </p:txBody>
      </p:sp>
      <p:pic>
        <p:nvPicPr>
          <p:cNvPr id="2050" name="Picture 2" descr="C:\Users\Sandra\Desktop\órganos de los sentidos\sentido del tacto1 0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71" t="3661" b="5430"/>
          <a:stretch/>
        </p:blipFill>
        <p:spPr bwMode="auto">
          <a:xfrm>
            <a:off x="1187624" y="1399308"/>
            <a:ext cx="7027572" cy="36292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492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LA PIEL</a:t>
            </a:r>
            <a:endParaRPr lang="es-CO" dirty="0"/>
          </a:p>
        </p:txBody>
      </p:sp>
      <p:sp>
        <p:nvSpPr>
          <p:cNvPr id="7" name="6 Rectángulo redondeado"/>
          <p:cNvSpPr/>
          <p:nvPr/>
        </p:nvSpPr>
        <p:spPr>
          <a:xfrm>
            <a:off x="685800" y="2132857"/>
            <a:ext cx="7772400" cy="352839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smtClean="0"/>
              <a:t>La epidermis  (1-3mm  es un epitelio estratificado  que recubre la dermis. La capa de </a:t>
            </a:r>
            <a:r>
              <a:rPr lang="es-CO" dirty="0" err="1" smtClean="0"/>
              <a:t>Malpigio</a:t>
            </a:r>
            <a:r>
              <a:rPr lang="es-CO" dirty="0" smtClean="0"/>
              <a:t>  que está sobre la dermis está constituida por células vivas que se reproducen con gran frecuencia, empujando hacia la superficie las ya formadas, perdiendo el citoplasma  y el núcleo hasta transformarse en queratina y luego se desprende en escamas. La epidermis le da el color a la piel gracias a unos corpúsculos melanina (</a:t>
            </a:r>
            <a:r>
              <a:rPr lang="es-CO" dirty="0" err="1" smtClean="0"/>
              <a:t>meloblastos</a:t>
            </a:r>
            <a:r>
              <a:rPr lang="es-CO" dirty="0" smtClean="0"/>
              <a:t>). </a:t>
            </a:r>
            <a:endParaRPr lang="es-CO" dirty="0"/>
          </a:p>
        </p:txBody>
      </p:sp>
    </p:spTree>
    <p:extLst>
      <p:ext uri="{BB962C8B-B14F-4D97-AF65-F5344CB8AC3E}">
        <p14:creationId xmlns:p14="http://schemas.microsoft.com/office/powerpoint/2010/main" val="30834298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LA PIEL</a:t>
            </a:r>
            <a:endParaRPr lang="es-CO" dirty="0"/>
          </a:p>
        </p:txBody>
      </p:sp>
      <p:sp>
        <p:nvSpPr>
          <p:cNvPr id="7" name="6 Rectángulo redondeado"/>
          <p:cNvSpPr/>
          <p:nvPr/>
        </p:nvSpPr>
        <p:spPr>
          <a:xfrm>
            <a:off x="251520" y="5085183"/>
            <a:ext cx="8640960" cy="165618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smtClean="0"/>
              <a:t>La dermis, es una capa de tejido conjuntivo, que contiene los receptores cutáneos para la sensibilidad táctil, térmica y dolorosa. Ésta contiene papilas (100xmm</a:t>
            </a:r>
            <a:r>
              <a:rPr lang="es-CO" sz="1600" dirty="0" smtClean="0"/>
              <a:t>2</a:t>
            </a:r>
            <a:r>
              <a:rPr lang="es-CO" dirty="0" smtClean="0"/>
              <a:t>); algunas contienen vasos sanguíneos otras contienen los corpúsculos del tacto.</a:t>
            </a:r>
            <a:endParaRPr lang="es-CO" dirty="0"/>
          </a:p>
        </p:txBody>
      </p:sp>
      <p:pic>
        <p:nvPicPr>
          <p:cNvPr id="3074" name="Picture 2" descr="C:\Users\Sandra\Desktop\órganos de los sentidos\ssentido del tacto 0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18" t="2707" r="1718" b="3294"/>
          <a:stretch/>
        </p:blipFill>
        <p:spPr bwMode="auto">
          <a:xfrm>
            <a:off x="817418" y="1385455"/>
            <a:ext cx="7398327" cy="3574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3580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LA PIEL</a:t>
            </a:r>
            <a:endParaRPr lang="es-CO" dirty="0"/>
          </a:p>
        </p:txBody>
      </p:sp>
      <p:sp>
        <p:nvSpPr>
          <p:cNvPr id="7" name="6 Rectángulo redondeado"/>
          <p:cNvSpPr/>
          <p:nvPr/>
        </p:nvSpPr>
        <p:spPr>
          <a:xfrm>
            <a:off x="685800" y="2132857"/>
            <a:ext cx="7772400" cy="352839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a:t>la sensación de calor tiene un valor subjetivo. Sin la ayuda de un termómetro, la sensación térmica depende de nuestra situación previa. Si tenemos una mano introducida en un vaso con agua caliente y posteriormente la introducimos en uno con agua tibia, notaremos frío. Sin embargo, si introducimos la mano en ese mismo después de haber tenido la mano en agua fría, la sensación térmica será de calor.</a:t>
            </a:r>
          </a:p>
        </p:txBody>
      </p:sp>
    </p:spTree>
    <p:extLst>
      <p:ext uri="{BB962C8B-B14F-4D97-AF65-F5344CB8AC3E}">
        <p14:creationId xmlns:p14="http://schemas.microsoft.com/office/powerpoint/2010/main" val="42071153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EL OLFATO</a:t>
            </a:r>
            <a:endParaRPr lang="es-CO" dirty="0"/>
          </a:p>
        </p:txBody>
      </p:sp>
      <p:sp>
        <p:nvSpPr>
          <p:cNvPr id="7" name="6 Rectángulo redondeado"/>
          <p:cNvSpPr/>
          <p:nvPr/>
        </p:nvSpPr>
        <p:spPr>
          <a:xfrm>
            <a:off x="467544" y="5301208"/>
            <a:ext cx="8208912" cy="136817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smtClean="0"/>
              <a:t>El sentido del olfato en gran parte depende del epitelio olfatorio. </a:t>
            </a:r>
            <a:endParaRPr lang="es-CO" dirty="0"/>
          </a:p>
        </p:txBody>
      </p:sp>
      <p:pic>
        <p:nvPicPr>
          <p:cNvPr id="4098" name="Picture 2" descr="C:\Users\Sandra\Desktop\órganos de los sentidos\sentido del olfato 0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4" t="3393" r="1621" b="2430"/>
          <a:stretch/>
        </p:blipFill>
        <p:spPr bwMode="auto">
          <a:xfrm>
            <a:off x="1718588" y="1413165"/>
            <a:ext cx="5706824" cy="36874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479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EL OLFATO</a:t>
            </a:r>
            <a:endParaRPr lang="es-CO" dirty="0"/>
          </a:p>
        </p:txBody>
      </p:sp>
      <p:sp>
        <p:nvSpPr>
          <p:cNvPr id="7" name="6 Rectángulo redondeado"/>
          <p:cNvSpPr/>
          <p:nvPr/>
        </p:nvSpPr>
        <p:spPr>
          <a:xfrm>
            <a:off x="467544" y="2204864"/>
            <a:ext cx="7920880" cy="396044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smtClean="0"/>
              <a:t> En el interior de las fosas nasales se encuentra la pituitaria, unas membrana mucosa que recubre las fosas nasales. Posee varias glándulas que secretan mucus y la mantienen húmeda. La pituitaria es de dos clases: roja y amarilla.</a:t>
            </a:r>
          </a:p>
          <a:p>
            <a:pPr algn="ctr"/>
            <a:r>
              <a:rPr lang="es-CO" dirty="0" smtClean="0"/>
              <a:t>Pituitaria roja: sirve para calentar el aire y retener el polvo (respiratoria).</a:t>
            </a:r>
          </a:p>
          <a:p>
            <a:pPr algn="ctr"/>
            <a:r>
              <a:rPr lang="es-CO" dirty="0" smtClean="0"/>
              <a:t>Pituitaria amarilla  contiene células olfativas (olfativa).</a:t>
            </a:r>
          </a:p>
          <a:p>
            <a:pPr algn="ctr"/>
            <a:endParaRPr lang="es-CO" dirty="0"/>
          </a:p>
          <a:p>
            <a:pPr algn="ctr"/>
            <a:r>
              <a:rPr lang="es-CO" dirty="0" smtClean="0"/>
              <a:t>En el ser humano hay casi 20 millones de receptores olfativos con terminaciones similares a los cilios. </a:t>
            </a:r>
          </a:p>
          <a:p>
            <a:pPr algn="ctr"/>
            <a:endParaRPr lang="es-CO" dirty="0"/>
          </a:p>
          <a:p>
            <a:pPr algn="ctr"/>
            <a:r>
              <a:rPr lang="es-CO" dirty="0" smtClean="0"/>
              <a:t>El ser humano puede distinguir casi 10 mil olores diferentes.</a:t>
            </a:r>
          </a:p>
          <a:p>
            <a:pPr algn="ctr"/>
            <a:endParaRPr lang="es-CO" dirty="0"/>
          </a:p>
          <a:p>
            <a:pPr algn="ctr"/>
            <a:r>
              <a:rPr lang="es-CO" dirty="0">
                <a:hlinkClick r:id="rId3"/>
              </a:rPr>
              <a:t>https://</a:t>
            </a:r>
            <a:r>
              <a:rPr lang="es-CO" dirty="0" smtClean="0">
                <a:hlinkClick r:id="rId3"/>
              </a:rPr>
              <a:t>www.youtube.com/watch?v=PFbwvC-hrqY</a:t>
            </a:r>
            <a:endParaRPr lang="es-CO" dirty="0" smtClean="0"/>
          </a:p>
          <a:p>
            <a:pPr algn="ctr"/>
            <a:endParaRPr lang="es-CO" dirty="0"/>
          </a:p>
        </p:txBody>
      </p:sp>
    </p:spTree>
    <p:extLst>
      <p:ext uri="{BB962C8B-B14F-4D97-AF65-F5344CB8AC3E}">
        <p14:creationId xmlns:p14="http://schemas.microsoft.com/office/powerpoint/2010/main" val="3760308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EL GUSTO</a:t>
            </a:r>
            <a:endParaRPr lang="es-CO" dirty="0"/>
          </a:p>
        </p:txBody>
      </p:sp>
      <p:sp>
        <p:nvSpPr>
          <p:cNvPr id="7" name="6 Rectángulo redondeado"/>
          <p:cNvSpPr/>
          <p:nvPr/>
        </p:nvSpPr>
        <p:spPr>
          <a:xfrm>
            <a:off x="467544" y="5301208"/>
            <a:ext cx="8208912" cy="136817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smtClean="0"/>
              <a:t>Las terminaciones nerviosas que permiten percibir sabores, están alojadas en la mucosa que recubre la lengua llamadas papilas gustativas, ésta pueden ser táctiles que sirven para  percibir el calor y el contacto o pueden ser gustativas para percibir los sabores.</a:t>
            </a:r>
            <a:endParaRPr lang="es-CO" dirty="0"/>
          </a:p>
        </p:txBody>
      </p:sp>
      <p:pic>
        <p:nvPicPr>
          <p:cNvPr id="5122" name="Picture 2" descr="C:\Users\Sandra\Desktop\órganos de los sentidos\sentido del gusto 00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30" r="12763" b="1673"/>
          <a:stretch/>
        </p:blipFill>
        <p:spPr bwMode="auto">
          <a:xfrm>
            <a:off x="2036618" y="1412776"/>
            <a:ext cx="5015346" cy="38092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3435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ndra\Pictures\3c9995f3-a182-453f-9844-fdc98cb3f0b1.jpg"/>
          <p:cNvPicPr>
            <a:picLocks noChangeAspect="1" noChangeArrowheads="1"/>
          </p:cNvPicPr>
          <p:nvPr/>
        </p:nvPicPr>
        <p:blipFill rotWithShape="1">
          <a:blip r:embed="rId2">
            <a:extLst>
              <a:ext uri="{28A0092B-C50C-407E-A947-70E740481C1C}">
                <a14:useLocalDpi xmlns:a14="http://schemas.microsoft.com/office/drawing/2010/main" val="0"/>
              </a:ext>
            </a:extLst>
          </a:blip>
          <a:srcRect b="25000"/>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1 Título"/>
          <p:cNvSpPr txBox="1">
            <a:spLocks/>
          </p:cNvSpPr>
          <p:nvPr/>
        </p:nvSpPr>
        <p:spPr>
          <a:xfrm>
            <a:off x="685800" y="172029"/>
            <a:ext cx="7772400" cy="1096732"/>
          </a:xfrm>
          <a:prstGeom prst="rect">
            <a:avLst/>
          </a:prstGeom>
          <a:ln w="38100"/>
        </p:spPr>
        <p:style>
          <a:lnRef idx="1">
            <a:schemeClr val="accent5"/>
          </a:lnRef>
          <a:fillRef idx="2">
            <a:schemeClr val="accent5"/>
          </a:fillRef>
          <a:effectRef idx="1">
            <a:schemeClr val="accent5"/>
          </a:effectRef>
          <a:fontRef idx="minor">
            <a:schemeClr val="dk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dirty="0" smtClean="0"/>
              <a:t>EL GUSTO</a:t>
            </a:r>
            <a:endParaRPr lang="es-CO" dirty="0"/>
          </a:p>
        </p:txBody>
      </p:sp>
      <p:sp>
        <p:nvSpPr>
          <p:cNvPr id="7" name="6 Rectángulo redondeado"/>
          <p:cNvSpPr/>
          <p:nvPr/>
        </p:nvSpPr>
        <p:spPr>
          <a:xfrm>
            <a:off x="467544" y="5301208"/>
            <a:ext cx="8208912" cy="136817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s-CO" dirty="0">
                <a:hlinkClick r:id="rId3"/>
              </a:rPr>
              <a:t>https://</a:t>
            </a:r>
            <a:r>
              <a:rPr lang="es-CO" dirty="0" smtClean="0">
                <a:hlinkClick r:id="rId3"/>
              </a:rPr>
              <a:t>www.youtube.com/watch?v=Lu7JwUeAZtI</a:t>
            </a:r>
            <a:endParaRPr lang="es-CO" dirty="0" smtClean="0"/>
          </a:p>
          <a:p>
            <a:pPr algn="ctr"/>
            <a:endParaRPr lang="es-CO" dirty="0"/>
          </a:p>
        </p:txBody>
      </p:sp>
      <p:pic>
        <p:nvPicPr>
          <p:cNvPr id="5122" name="Picture 2" descr="C:\Users\Sandra\Desktop\órganos de los sentidos\sentido del gusto 00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930" r="12763" b="1673"/>
          <a:stretch/>
        </p:blipFill>
        <p:spPr bwMode="auto">
          <a:xfrm>
            <a:off x="2036618" y="1412776"/>
            <a:ext cx="5015346" cy="38092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158228"/>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TotalTime>
  <Words>682</Words>
  <Application>Microsoft Office PowerPoint</Application>
  <PresentationFormat>Presentación en pantalla (4:3)</PresentationFormat>
  <Paragraphs>64</Paragraphs>
  <Slides>19</Slides>
  <Notes>0</Notes>
  <HiddenSlides>0</HiddenSlides>
  <MMClips>0</MMClips>
  <ScaleCrop>false</ScaleCrop>
  <HeadingPairs>
    <vt:vector size="4" baseType="variant">
      <vt:variant>
        <vt:lpstr>Tema</vt:lpstr>
      </vt:variant>
      <vt:variant>
        <vt:i4>1</vt:i4>
      </vt:variant>
      <vt:variant>
        <vt:lpstr>Títulos de diapositiva</vt:lpstr>
      </vt:variant>
      <vt:variant>
        <vt:i4>19</vt:i4>
      </vt:variant>
    </vt:vector>
  </HeadingPairs>
  <TitlesOfParts>
    <vt:vector size="20" baseType="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Sandra</dc:creator>
  <cp:lastModifiedBy>Sandra</cp:lastModifiedBy>
  <cp:revision>30</cp:revision>
  <dcterms:created xsi:type="dcterms:W3CDTF">2018-08-08T15:13:44Z</dcterms:created>
  <dcterms:modified xsi:type="dcterms:W3CDTF">2018-08-09T03:12:07Z</dcterms:modified>
</cp:coreProperties>
</file>